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969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1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71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255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783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41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82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23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424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215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1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431AF-ADDB-4F53-AB6F-A1EECF1B15BF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DF529-53FB-43D2-AD26-D5AC5C846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56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856" t="12026" r="5065" b="8807"/>
          <a:stretch/>
        </p:blipFill>
        <p:spPr>
          <a:xfrm>
            <a:off x="831273" y="651164"/>
            <a:ext cx="11069782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152" t="12784" r="10176" b="11648"/>
          <a:stretch/>
        </p:blipFill>
        <p:spPr>
          <a:xfrm>
            <a:off x="540327" y="914400"/>
            <a:ext cx="10626437" cy="5527963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8229600" y="623455"/>
            <a:ext cx="3643745" cy="288174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169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833" t="12595" r="8259" b="12595"/>
          <a:stretch/>
        </p:blipFill>
        <p:spPr>
          <a:xfrm>
            <a:off x="734290" y="665017"/>
            <a:ext cx="10917383" cy="547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70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97382" y="387927"/>
            <a:ext cx="2419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ФОП </a:t>
            </a:r>
            <a:r>
              <a:rPr lang="ru-RU" dirty="0" smtClean="0"/>
              <a:t>НОО ( ФГОС НОО)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86691" y="858982"/>
            <a:ext cx="10957102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Федеральные программы по русскому, лит. чтению, </a:t>
            </a:r>
            <a:r>
              <a:rPr lang="ru-RU" dirty="0" err="1" smtClean="0"/>
              <a:t>окр</a:t>
            </a:r>
            <a:r>
              <a:rPr lang="ru-RU" dirty="0" smtClean="0"/>
              <a:t>. миру</a:t>
            </a:r>
          </a:p>
          <a:p>
            <a:r>
              <a:rPr lang="ru-RU" dirty="0" smtClean="0"/>
              <a:t>На этапе завершения освоения  ООП определяется </a:t>
            </a:r>
            <a:r>
              <a:rPr lang="ru-RU" dirty="0" err="1" smtClean="0"/>
              <a:t>сформированность</a:t>
            </a:r>
            <a:r>
              <a:rPr lang="ru-RU" dirty="0" smtClean="0"/>
              <a:t> УУД</a:t>
            </a:r>
          </a:p>
          <a:p>
            <a:r>
              <a:rPr lang="ru-RU" dirty="0" smtClean="0"/>
              <a:t>В ООП входят:</a:t>
            </a:r>
          </a:p>
          <a:p>
            <a:r>
              <a:rPr lang="ru-RU" dirty="0" smtClean="0"/>
              <a:t>Ф УП</a:t>
            </a:r>
          </a:p>
          <a:p>
            <a:r>
              <a:rPr lang="ru-RU" dirty="0" smtClean="0"/>
              <a:t>ФП </a:t>
            </a:r>
            <a:r>
              <a:rPr lang="ru-RU" dirty="0" err="1" smtClean="0"/>
              <a:t>внеурочки</a:t>
            </a:r>
            <a:endParaRPr lang="ru-RU" dirty="0" smtClean="0"/>
          </a:p>
          <a:p>
            <a:r>
              <a:rPr lang="ru-RU" dirty="0" smtClean="0"/>
              <a:t>Ф календарный учебный график</a:t>
            </a:r>
          </a:p>
          <a:p>
            <a:r>
              <a:rPr lang="ru-RU" dirty="0" smtClean="0"/>
              <a:t>Ф календарный план ВР</a:t>
            </a:r>
          </a:p>
          <a:p>
            <a:endParaRPr lang="ru-RU" dirty="0"/>
          </a:p>
          <a:p>
            <a:r>
              <a:rPr lang="ru-RU" dirty="0" smtClean="0"/>
              <a:t>Не менее 2954 не более 3345</a:t>
            </a:r>
          </a:p>
          <a:p>
            <a:r>
              <a:rPr lang="ru-RU" dirty="0" smtClean="0"/>
              <a:t>П.19.1. ОБЪЕКТИВНАЯ оценка соответствия подготовки учащихся требования ФГОС</a:t>
            </a:r>
          </a:p>
          <a:p>
            <a:r>
              <a:rPr lang="ru-RU" dirty="0" smtClean="0"/>
              <a:t>П.19.7. Внутренняя оценка качества образования: Стартовая диагностика, текущий и тематический контроль,</a:t>
            </a:r>
          </a:p>
          <a:p>
            <a:r>
              <a:rPr lang="ru-RU" dirty="0" smtClean="0"/>
              <a:t> портфолио, психолого-педагогическое наблюдение, внутренний мониторинг образовательных достижений </a:t>
            </a:r>
          </a:p>
          <a:p>
            <a:r>
              <a:rPr lang="ru-RU" dirty="0" smtClean="0"/>
              <a:t>П. 19.8. Внешняя оценка:</a:t>
            </a:r>
          </a:p>
          <a:p>
            <a:r>
              <a:rPr lang="ru-RU" dirty="0" smtClean="0"/>
              <a:t>Независимая оценка качества</a:t>
            </a:r>
          </a:p>
          <a:p>
            <a:r>
              <a:rPr lang="ru-RU" dirty="0" smtClean="0"/>
              <a:t>Мониторинговые исследования ( муниципального, регионального и федерального уровней)</a:t>
            </a:r>
          </a:p>
          <a:p>
            <a:r>
              <a:rPr lang="ru-RU" dirty="0" smtClean="0"/>
              <a:t>П.19.9. Система оценки</a:t>
            </a:r>
          </a:p>
          <a:p>
            <a:r>
              <a:rPr lang="ru-RU" dirty="0" smtClean="0"/>
              <a:t>П.19.20. Оценка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</a:t>
            </a:r>
          </a:p>
          <a:p>
            <a:r>
              <a:rPr lang="ru-RU" dirty="0" smtClean="0"/>
              <a:t>П. 19.23 о функциональной грамотности</a:t>
            </a:r>
          </a:p>
          <a:p>
            <a:r>
              <a:rPr lang="ru-RU" dirty="0" smtClean="0"/>
              <a:t>П. 19.3.8.1. Текущая оценка: формирующая и диагностическая</a:t>
            </a:r>
          </a:p>
          <a:p>
            <a:r>
              <a:rPr lang="ru-RU" dirty="0" smtClean="0"/>
              <a:t>П.19.40-19.41 Промежуточная аттестация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023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1588" y="314325"/>
            <a:ext cx="761336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П.19.43 Итоговая оценка</a:t>
            </a:r>
          </a:p>
          <a:p>
            <a:r>
              <a:rPr lang="ru-RU" dirty="0" smtClean="0"/>
              <a:t>П. 24 Федеральная  программа воспитания модуль «Школьный урок»</a:t>
            </a:r>
          </a:p>
          <a:p>
            <a:r>
              <a:rPr lang="ru-RU" dirty="0" smtClean="0"/>
              <a:t>П.24.4.5.6.  Динамика личностного развития обучающихся в каждом классе</a:t>
            </a:r>
          </a:p>
          <a:p>
            <a:r>
              <a:rPr lang="ru-RU" dirty="0" smtClean="0"/>
              <a:t>П. 24.4.5.15. Анализ ВР </a:t>
            </a:r>
          </a:p>
          <a:p>
            <a:endParaRPr lang="ru-RU" dirty="0"/>
          </a:p>
          <a:p>
            <a:r>
              <a:rPr lang="ru-RU" dirty="0" smtClean="0"/>
              <a:t>ФУП  П. 25.6 ( обязателен для всех, в </a:t>
            </a:r>
            <a:r>
              <a:rPr lang="ru-RU" dirty="0" err="1" smtClean="0"/>
              <a:t>т.ч</a:t>
            </a:r>
            <a:r>
              <a:rPr lang="ru-RU" dirty="0" smtClean="0"/>
              <a:t>., кто на семейном образовании)</a:t>
            </a:r>
          </a:p>
          <a:p>
            <a:r>
              <a:rPr lang="ru-RU" dirty="0" smtClean="0"/>
              <a:t>П. 25.11 </a:t>
            </a:r>
            <a:r>
              <a:rPr lang="ru-RU" dirty="0" err="1" smtClean="0"/>
              <a:t>Внеурочка</a:t>
            </a:r>
            <a:endParaRPr lang="ru-RU" dirty="0" smtClean="0"/>
          </a:p>
          <a:p>
            <a:r>
              <a:rPr lang="ru-RU" dirty="0" smtClean="0"/>
              <a:t>П. 25.24 ФЗК</a:t>
            </a:r>
          </a:p>
          <a:p>
            <a:r>
              <a:rPr lang="ru-RU" dirty="0" smtClean="0"/>
              <a:t>П. 25.24 Промежуточная аттестация</a:t>
            </a:r>
          </a:p>
          <a:p>
            <a:r>
              <a:rPr lang="ru-RU" dirty="0" smtClean="0"/>
              <a:t>П. 25.27 Домашнее задание</a:t>
            </a:r>
          </a:p>
          <a:p>
            <a:r>
              <a:rPr lang="ru-RU" dirty="0" smtClean="0"/>
              <a:t>П. 25.28 Внеурочная деятельность ( до 1320 часов за 4 года) </a:t>
            </a:r>
          </a:p>
          <a:p>
            <a:r>
              <a:rPr lang="ru-RU" dirty="0" smtClean="0"/>
              <a:t>П 26.1 – 26.15 Ф календарный учебный график</a:t>
            </a:r>
          </a:p>
          <a:p>
            <a:r>
              <a:rPr lang="ru-RU" dirty="0" smtClean="0"/>
              <a:t>П. 27-27.13.1. О внеурочной деятельности и направления </a:t>
            </a:r>
          </a:p>
          <a:p>
            <a:r>
              <a:rPr lang="ru-RU" dirty="0" smtClean="0"/>
              <a:t>П.28.4 – Календарь знаменательных дат и событий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584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1673" y="304800"/>
            <a:ext cx="2382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ФОП </a:t>
            </a:r>
            <a:r>
              <a:rPr lang="ru-RU" dirty="0" smtClean="0"/>
              <a:t>ООО (ФГОС ООО)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95745" y="674132"/>
            <a:ext cx="7434728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П.2 Содержание ООП</a:t>
            </a:r>
          </a:p>
          <a:p>
            <a:r>
              <a:rPr lang="ru-RU" dirty="0" smtClean="0"/>
              <a:t> П.4 Обязательные федеральные программы </a:t>
            </a:r>
          </a:p>
          <a:p>
            <a:r>
              <a:rPr lang="ru-RU" dirty="0" smtClean="0"/>
              <a:t>П. 16.5 Не менее _______ не более _______</a:t>
            </a:r>
          </a:p>
          <a:p>
            <a:r>
              <a:rPr lang="ru-RU" dirty="0" smtClean="0"/>
              <a:t>П.18.4 Внутренняя оценка качества образования</a:t>
            </a:r>
          </a:p>
          <a:p>
            <a:r>
              <a:rPr lang="ru-RU" dirty="0" smtClean="0"/>
              <a:t>Внешняя оценка качества образования</a:t>
            </a:r>
          </a:p>
          <a:p>
            <a:endParaRPr lang="ru-RU" dirty="0"/>
          </a:p>
          <a:p>
            <a:r>
              <a:rPr lang="ru-RU" dirty="0" smtClean="0"/>
              <a:t>Системно-</a:t>
            </a:r>
            <a:r>
              <a:rPr lang="ru-RU" dirty="0" err="1" smtClean="0"/>
              <a:t>деятельностный</a:t>
            </a:r>
            <a:r>
              <a:rPr lang="ru-RU" dirty="0" smtClean="0"/>
              <a:t> подход</a:t>
            </a:r>
          </a:p>
          <a:p>
            <a:r>
              <a:rPr lang="ru-RU" dirty="0" smtClean="0"/>
              <a:t>Уровневый подход</a:t>
            </a:r>
          </a:p>
          <a:p>
            <a:r>
              <a:rPr lang="ru-RU" dirty="0" smtClean="0"/>
              <a:t>Комплексный подход</a:t>
            </a:r>
          </a:p>
          <a:p>
            <a:r>
              <a:rPr lang="ru-RU" dirty="0" smtClean="0"/>
              <a:t>П. 18.18 Оценка достижений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</a:t>
            </a:r>
          </a:p>
          <a:p>
            <a:r>
              <a:rPr lang="ru-RU" dirty="0" smtClean="0"/>
              <a:t>П. 18.19 Формы оценки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</a:t>
            </a:r>
          </a:p>
          <a:p>
            <a:r>
              <a:rPr lang="ru-RU" dirty="0" smtClean="0"/>
              <a:t>П.18.20 Проект</a:t>
            </a:r>
          </a:p>
          <a:p>
            <a:r>
              <a:rPr lang="ru-RU" dirty="0" smtClean="0"/>
              <a:t>П. 18.24.3 Оценка ФГ</a:t>
            </a:r>
          </a:p>
          <a:p>
            <a:r>
              <a:rPr lang="ru-RU" dirty="0" smtClean="0"/>
              <a:t>П. 18.28.1 ФОРМИРУЮЩЕЕ ОЦЕНИВАНИЕ </a:t>
            </a:r>
          </a:p>
          <a:p>
            <a:r>
              <a:rPr lang="ru-RU" dirty="0" smtClean="0"/>
              <a:t>Пункты по предметам ( для ШМО и каждого учителя основное и важное, </a:t>
            </a:r>
          </a:p>
          <a:p>
            <a:r>
              <a:rPr lang="ru-RU" dirty="0" smtClean="0"/>
              <a:t>обратить внимание на парадигму преподавания ОБЖ</a:t>
            </a:r>
          </a:p>
          <a:p>
            <a:r>
              <a:rPr lang="ru-RU" dirty="0" smtClean="0"/>
              <a:t>25.2.4.22 Проектная деятельность</a:t>
            </a:r>
          </a:p>
          <a:p>
            <a:r>
              <a:rPr lang="ru-RU" dirty="0" smtClean="0"/>
              <a:t>Модули программы воспитания, система поощрения</a:t>
            </a:r>
          </a:p>
          <a:p>
            <a:r>
              <a:rPr lang="ru-RU" dirty="0" smtClean="0"/>
              <a:t>16.4.7.2.2. Анализ ВР</a:t>
            </a:r>
          </a:p>
          <a:p>
            <a:r>
              <a:rPr lang="ru-RU" dirty="0" smtClean="0"/>
              <a:t>П. 27  ФУП, продолжительность учебного года 34 недели</a:t>
            </a:r>
          </a:p>
          <a:p>
            <a:r>
              <a:rPr lang="ru-RU" dirty="0" smtClean="0"/>
              <a:t>П.27.12. о ФЗК,</a:t>
            </a:r>
          </a:p>
          <a:p>
            <a:r>
              <a:rPr lang="ru-RU" dirty="0" smtClean="0"/>
              <a:t>П. 27.17 Ин </a:t>
            </a:r>
            <a:r>
              <a:rPr lang="ru-RU" dirty="0" err="1" smtClean="0"/>
              <a:t>яз</a:t>
            </a:r>
            <a:r>
              <a:rPr lang="ru-RU" dirty="0" smtClean="0"/>
              <a:t> (второй)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42363" y="674132"/>
            <a:ext cx="563808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П. 28 Федеральный календарный график</a:t>
            </a:r>
          </a:p>
          <a:p>
            <a:r>
              <a:rPr lang="ru-RU" dirty="0" smtClean="0"/>
              <a:t>П.29 План внеурочной деятельности</a:t>
            </a:r>
          </a:p>
          <a:p>
            <a:r>
              <a:rPr lang="ru-RU" dirty="0" smtClean="0"/>
              <a:t>______ч за 5 лет</a:t>
            </a:r>
          </a:p>
          <a:p>
            <a:r>
              <a:rPr lang="ru-RU" dirty="0" smtClean="0"/>
              <a:t>П. 29.6. Организация </a:t>
            </a:r>
            <a:r>
              <a:rPr lang="ru-RU" dirty="0" err="1" smtClean="0"/>
              <a:t>внеурочки</a:t>
            </a:r>
            <a:r>
              <a:rPr lang="ru-RU" dirty="0" smtClean="0"/>
              <a:t>  в каникулярное время</a:t>
            </a:r>
          </a:p>
          <a:p>
            <a:r>
              <a:rPr lang="ru-RU" dirty="0" smtClean="0"/>
              <a:t>П. 29 Федеральный план ВР </a:t>
            </a:r>
          </a:p>
          <a:p>
            <a:r>
              <a:rPr lang="ru-RU" dirty="0" smtClean="0"/>
              <a:t>П. 30 Календарь дат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146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1673" y="235527"/>
            <a:ext cx="2325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ФОП </a:t>
            </a:r>
            <a:r>
              <a:rPr lang="ru-RU" dirty="0" smtClean="0"/>
              <a:t>СОО (ФГОС СОО)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306" y="993631"/>
            <a:ext cx="969432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Обязательные предметы</a:t>
            </a:r>
          </a:p>
          <a:p>
            <a:r>
              <a:rPr lang="ru-RU" dirty="0" smtClean="0"/>
              <a:t>Не менее ____ не более____ часов</a:t>
            </a:r>
          </a:p>
          <a:p>
            <a:r>
              <a:rPr lang="ru-RU" dirty="0" smtClean="0"/>
              <a:t>П.18.19. Формы оценки достижений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 ( 1 раз в 2 года не менее!)</a:t>
            </a:r>
          </a:p>
          <a:p>
            <a:r>
              <a:rPr lang="ru-RU" dirty="0" smtClean="0"/>
              <a:t>П.18.20 Проектная деятельность</a:t>
            </a:r>
          </a:p>
          <a:p>
            <a:endParaRPr lang="ru-RU" dirty="0" smtClean="0"/>
          </a:p>
          <a:p>
            <a:r>
              <a:rPr lang="ru-RU" dirty="0" smtClean="0"/>
              <a:t>П. 18.26 Особенности  оценки по предмету  ( где фиксируются, список планируемых результатов</a:t>
            </a:r>
          </a:p>
          <a:p>
            <a:r>
              <a:rPr lang="ru-RU" dirty="0" smtClean="0"/>
              <a:t> с этапами и способами, требования к оцениванию, график)</a:t>
            </a:r>
          </a:p>
          <a:p>
            <a:r>
              <a:rPr lang="ru-RU" dirty="0" smtClean="0"/>
              <a:t>П. 18.27.1 Стартовая диагностика</a:t>
            </a:r>
          </a:p>
          <a:p>
            <a:r>
              <a:rPr lang="ru-RU" dirty="0" smtClean="0"/>
              <a:t>П. 18.30  Внутренний мониторинг качества</a:t>
            </a:r>
          </a:p>
          <a:p>
            <a:r>
              <a:rPr lang="ru-RU" dirty="0" smtClean="0"/>
              <a:t>П. 24. ОБЖ 2 варианта набора  модулей !!!! ( берём с НВП)</a:t>
            </a:r>
          </a:p>
          <a:p>
            <a:r>
              <a:rPr lang="ru-RU" dirty="0" smtClean="0"/>
              <a:t>П. 26.3.2.4 Внеурочная деятельность </a:t>
            </a:r>
          </a:p>
          <a:p>
            <a:r>
              <a:rPr lang="ru-RU" dirty="0" smtClean="0"/>
              <a:t>П. 26.4.4. Система поощрения</a:t>
            </a:r>
          </a:p>
          <a:p>
            <a:r>
              <a:rPr lang="ru-RU" dirty="0" smtClean="0"/>
              <a:t>П. 26.4.6. Анализ ВР ( особенности в средней школе)</a:t>
            </a:r>
          </a:p>
          <a:p>
            <a:r>
              <a:rPr lang="ru-RU" dirty="0" smtClean="0"/>
              <a:t>П. 27.8. ФУП – не менее 13 предметов, 2 предмета на углубленном или профиль</a:t>
            </a:r>
          </a:p>
          <a:p>
            <a:r>
              <a:rPr lang="ru-RU" dirty="0" smtClean="0"/>
              <a:t>П. 28. Федеральный календарный график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175663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89" t="11133" r="10981" b="20117"/>
          <a:stretch/>
        </p:blipFill>
        <p:spPr>
          <a:xfrm>
            <a:off x="671512" y="428625"/>
            <a:ext cx="10720090" cy="55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227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7636" y="415637"/>
            <a:ext cx="102523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Обратить внимание на следующие нормативные документы: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Письмо Министерства Просвещения РФ от 21.12.2022 № ТВ-2859/03 «Об отмене методических рекомендаций» : Отмена метод рекомендации о введении 3 часа ФЗК  Обратить внимание на последний абзац данного документа ( 2 часа ФЗК, третий час за счёт </a:t>
            </a:r>
            <a:r>
              <a:rPr lang="ru-RU" dirty="0" err="1" smtClean="0"/>
              <a:t>внеурочки</a:t>
            </a:r>
            <a:r>
              <a:rPr lang="ru-RU" dirty="0" smtClean="0"/>
              <a:t> или секций)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072" t="14723" r="2917" b="15782"/>
          <a:stretch/>
        </p:blipFill>
        <p:spPr>
          <a:xfrm>
            <a:off x="1177636" y="2920893"/>
            <a:ext cx="8548254" cy="36298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77636" y="1997563"/>
            <a:ext cx="94072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  Письмо Департамента государственной политики и управления в сфере общего образования  от 13.01.2023 № 03-49 «О направлении методических рекомендаций» ( по системе достижения планируемых результатов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834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435" t="11458" r="15181" b="8618"/>
          <a:stretch/>
        </p:blipFill>
        <p:spPr>
          <a:xfrm>
            <a:off x="706581" y="346362"/>
            <a:ext cx="9244661" cy="590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59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7236" y="540327"/>
            <a:ext cx="73645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3. Письмо  Министерства Просвещения РФ от 16.01.2023г. № АЗ03-68</a:t>
            </a:r>
          </a:p>
          <a:p>
            <a:r>
              <a:rPr lang="ru-RU" dirty="0" smtClean="0"/>
              <a:t> «О введении федеральных основных общеобразовательных программ»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237" t="22822" r="6023" b="14868"/>
          <a:stretch/>
        </p:blipFill>
        <p:spPr>
          <a:xfrm>
            <a:off x="401781" y="1440873"/>
            <a:ext cx="11416145" cy="455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97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537" t="10512" r="54472" b="15815"/>
          <a:stretch/>
        </p:blipFill>
        <p:spPr>
          <a:xfrm>
            <a:off x="2854037" y="443344"/>
            <a:ext cx="5708072" cy="561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52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9" y="568036"/>
            <a:ext cx="12068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Рекомендации по итогам совещания:</a:t>
            </a:r>
          </a:p>
          <a:p>
            <a:r>
              <a:rPr lang="ru-RU" dirty="0" smtClean="0"/>
              <a:t>1. Обеспечить объективность при проведении и проверке оценочных процедур, в том числе  ВПР</a:t>
            </a:r>
          </a:p>
          <a:p>
            <a:r>
              <a:rPr lang="ru-RU" dirty="0" smtClean="0"/>
              <a:t>2. Изучить ФОП НОО,ООО,СОО. К 1 апреля 2023 на сайте расположить ООП ( составленную на основе ФОП) или ФОП </a:t>
            </a:r>
            <a:r>
              <a:rPr lang="ru-RU" dirty="0" err="1" smtClean="0"/>
              <a:t>нач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953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357" y="225136"/>
            <a:ext cx="1127731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Рекомендации по итогам совещания: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Обеспечить объективность при проведении и проверке оценочных процедур, </a:t>
            </a:r>
          </a:p>
          <a:p>
            <a:r>
              <a:rPr lang="ru-RU" sz="2400" dirty="0" smtClean="0"/>
              <a:t>в том числе  ВПР;</a:t>
            </a:r>
          </a:p>
          <a:p>
            <a:r>
              <a:rPr lang="ru-RU" sz="2400" dirty="0" smtClean="0"/>
              <a:t>2. Изучить ФОП НОО,ООО,СОО. К 1 апреля 2023 на сайте расположить ООП </a:t>
            </a:r>
          </a:p>
          <a:p>
            <a:r>
              <a:rPr lang="ru-RU" sz="2400" dirty="0" smtClean="0"/>
              <a:t>(составленную на основе ФОП) или ФОП начального общего образования;</a:t>
            </a:r>
          </a:p>
          <a:p>
            <a:r>
              <a:rPr lang="ru-RU" sz="2400" dirty="0" smtClean="0"/>
              <a:t>3. Организовать обсуждение содержания ФОП на ШМО учителей-предметников;</a:t>
            </a:r>
          </a:p>
          <a:p>
            <a:r>
              <a:rPr lang="ru-RU" sz="2400" dirty="0" smtClean="0"/>
              <a:t>4. Обеспечить объективное проведение итогового собеседования, организационно-</a:t>
            </a:r>
          </a:p>
          <a:p>
            <a:r>
              <a:rPr lang="ru-RU" sz="2400" dirty="0" smtClean="0"/>
              <a:t>техническое сопровождение, подготовить и апробировать технические средства,</a:t>
            </a:r>
          </a:p>
          <a:p>
            <a:r>
              <a:rPr lang="ru-RU" sz="2400" dirty="0" smtClean="0"/>
              <a:t> издать приказ и проверить наличие заявлений от учащихся за 2 недели до его 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роведения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17835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4784" t="16193" r="2615" b="11459"/>
          <a:stretch/>
        </p:blipFill>
        <p:spPr>
          <a:xfrm>
            <a:off x="1620981" y="138546"/>
            <a:ext cx="8049491" cy="622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99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134" t="11648" r="3148" b="8807"/>
          <a:stretch/>
        </p:blipFill>
        <p:spPr>
          <a:xfrm>
            <a:off x="720436" y="512619"/>
            <a:ext cx="11152909" cy="581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1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963" t="11459" r="1870" b="13447"/>
          <a:stretch/>
        </p:blipFill>
        <p:spPr>
          <a:xfrm>
            <a:off x="38294" y="381000"/>
            <a:ext cx="12050207" cy="577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13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838" t="21118" r="30939" b="19223"/>
          <a:stretch/>
        </p:blipFill>
        <p:spPr>
          <a:xfrm>
            <a:off x="277090" y="374073"/>
            <a:ext cx="9822874" cy="586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06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601" t="12784" r="2509" b="10134"/>
          <a:stretch/>
        </p:blipFill>
        <p:spPr>
          <a:xfrm>
            <a:off x="124691" y="817419"/>
            <a:ext cx="1130531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28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559" t="10511" r="4320" b="10511"/>
          <a:stretch/>
        </p:blipFill>
        <p:spPr>
          <a:xfrm>
            <a:off x="845127" y="526471"/>
            <a:ext cx="10945091" cy="577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04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857" t="13732" r="3360" b="10890"/>
          <a:stretch/>
        </p:blipFill>
        <p:spPr>
          <a:xfrm>
            <a:off x="512618" y="581891"/>
            <a:ext cx="11291454" cy="551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656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748</Words>
  <Application>Microsoft Office PowerPoint</Application>
  <PresentationFormat>Широкоэкранный</PresentationFormat>
  <Paragraphs>100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Zam</dc:creator>
  <cp:lastModifiedBy>Zam</cp:lastModifiedBy>
  <cp:revision>17</cp:revision>
  <dcterms:created xsi:type="dcterms:W3CDTF">2023-01-23T06:10:39Z</dcterms:created>
  <dcterms:modified xsi:type="dcterms:W3CDTF">2023-01-24T10:52:29Z</dcterms:modified>
</cp:coreProperties>
</file>